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9"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الثالثة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a:xfrm>
            <a:off x="677334" y="609600"/>
            <a:ext cx="8596668" cy="864637"/>
          </a:xfrm>
        </p:spPr>
        <p:txBody>
          <a:bodyPr>
            <a:normAutofit/>
          </a:bodyPr>
          <a:lstStyle/>
          <a:p>
            <a:r>
              <a:rPr lang="en-US" sz="2400" b="1" u="sng" dirty="0">
                <a:latin typeface="Times New Roman" panose="02020603050405020304" pitchFamily="18" charset="0"/>
                <a:ea typeface="Calibri" panose="020F0502020204030204" pitchFamily="34" charset="0"/>
              </a:rPr>
              <a:t>Early Modern </a:t>
            </a:r>
            <a:r>
              <a:rPr lang="en-US" sz="2400" b="1" u="sng" dirty="0" err="1">
                <a:latin typeface="Times New Roman" panose="02020603050405020304" pitchFamily="18" charset="0"/>
                <a:ea typeface="Calibri" panose="020F0502020204030204" pitchFamily="34" charset="0"/>
              </a:rPr>
              <a:t>vocabulry</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a:xfrm>
            <a:off x="677334" y="1380931"/>
            <a:ext cx="8596668" cy="4660431"/>
          </a:xfrm>
        </p:spPr>
        <p:txBody>
          <a:bodyPr>
            <a:normAutofit/>
          </a:bodyPr>
          <a:lstStyle/>
          <a:p>
            <a:pPr marL="0" marR="0">
              <a:lnSpc>
                <a:spcPct val="150000"/>
              </a:lnSpc>
              <a:spcBef>
                <a:spcPts val="0"/>
              </a:spcBef>
              <a:spcAft>
                <a:spcPts val="800"/>
              </a:spcAft>
              <a:tabLst>
                <a:tab pos="734060" algn="l"/>
              </a:tabLst>
            </a:pPr>
            <a:r>
              <a:rPr lang="en-US" sz="2000" b="1" dirty="0">
                <a:latin typeface="Times New Roman" panose="02020603050405020304" pitchFamily="18" charset="0"/>
                <a:ea typeface="Calibri" panose="020F0502020204030204" pitchFamily="34" charset="0"/>
                <a:cs typeface="Arial" panose="020B0604020202020204" pitchFamily="34" charset="0"/>
              </a:rPr>
              <a:t>Compounding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2000" dirty="0">
                <a:solidFill>
                  <a:schemeClr val="tx1"/>
                </a:solidFill>
                <a:latin typeface="Times New Roman" panose="02020603050405020304" pitchFamily="18" charset="0"/>
                <a:ea typeface="Calibri" panose="020F0502020204030204" pitchFamily="34" charset="0"/>
              </a:rPr>
              <a:t>It was always a productive way of making new words in Germanic languages in general and English in particular. So In the Early New English the language was enriched by the words of various patterns: </a:t>
            </a:r>
          </a:p>
          <a:p>
            <a:pPr>
              <a:lnSpc>
                <a:spcPct val="150000"/>
              </a:lnSpc>
            </a:pPr>
            <a:r>
              <a:rPr lang="en-US" sz="2000" dirty="0">
                <a:solidFill>
                  <a:schemeClr val="tx1"/>
                </a:solidFill>
                <a:latin typeface="Times New Roman" panose="02020603050405020304" pitchFamily="18" charset="0"/>
                <a:ea typeface="Calibri" panose="020F0502020204030204" pitchFamily="34" charset="0"/>
              </a:rPr>
              <a:t>handkerchief 1520-30 , </a:t>
            </a:r>
          </a:p>
          <a:p>
            <a:pPr>
              <a:lnSpc>
                <a:spcPct val="150000"/>
              </a:lnSpc>
            </a:pPr>
            <a:r>
              <a:rPr lang="en-US" sz="2000" dirty="0">
                <a:solidFill>
                  <a:schemeClr val="tx1"/>
                </a:solidFill>
                <a:latin typeface="Times New Roman" panose="02020603050405020304" pitchFamily="18" charset="0"/>
                <a:ea typeface="Calibri" panose="020F0502020204030204" pitchFamily="34" charset="0"/>
              </a:rPr>
              <a:t>schoolboy 1580-90, </a:t>
            </a:r>
          </a:p>
          <a:p>
            <a:pPr>
              <a:lnSpc>
                <a:spcPct val="150000"/>
              </a:lnSpc>
            </a:pPr>
            <a:r>
              <a:rPr lang="en-US" sz="2000" dirty="0">
                <a:solidFill>
                  <a:schemeClr val="tx1"/>
                </a:solidFill>
                <a:latin typeface="Times New Roman" panose="02020603050405020304" pitchFamily="18" charset="0"/>
                <a:ea typeface="Calibri" panose="020F0502020204030204" pitchFamily="34" charset="0"/>
              </a:rPr>
              <a:t>lighthouse 1655-65 </a:t>
            </a:r>
            <a:endParaRPr lang="en-US"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63CFB4-84BC-4B45-9CC5-1027F3E86480}"/>
              </a:ext>
            </a:extLst>
          </p:cNvPr>
          <p:cNvSpPr>
            <a:spLocks noGrp="1"/>
          </p:cNvSpPr>
          <p:nvPr>
            <p:ph idx="1"/>
          </p:nvPr>
        </p:nvSpPr>
        <p:spPr>
          <a:xfrm>
            <a:off x="838200" y="1278294"/>
            <a:ext cx="10515600" cy="4908000"/>
          </a:xfrm>
        </p:spPr>
        <p:txBody>
          <a:bodyPr>
            <a:normAutofit/>
          </a:bodyPr>
          <a:lstStyle/>
          <a:p>
            <a:pPr marL="0" marR="0" indent="0" algn="just">
              <a:lnSpc>
                <a:spcPct val="150000"/>
              </a:lnSpc>
              <a:spcBef>
                <a:spcPts val="0"/>
              </a:spcBef>
              <a:spcAft>
                <a:spcPts val="800"/>
              </a:spcAft>
              <a:buNone/>
            </a:pPr>
            <a:r>
              <a:rPr lang="en-US" sz="2000" dirty="0">
                <a:solidFill>
                  <a:schemeClr val="tx1"/>
                </a:solidFill>
                <a:latin typeface="Times New Roman" panose="02020603050405020304" pitchFamily="18" charset="0"/>
                <a:ea typeface="Calibri" panose="020F0502020204030204" pitchFamily="34" charset="0"/>
              </a:rPr>
              <a:t>Some words were formed from more than two stems, they are called syntactic compounds: </a:t>
            </a:r>
          </a:p>
          <a:p>
            <a:pPr marL="0" marR="0" indent="0" algn="just">
              <a:lnSpc>
                <a:spcPct val="150000"/>
              </a:lnSpc>
              <a:spcBef>
                <a:spcPts val="0"/>
              </a:spcBef>
              <a:spcAft>
                <a:spcPts val="800"/>
              </a:spcAft>
              <a:buNone/>
            </a:pPr>
            <a:r>
              <a:rPr lang="en-US" sz="2000" dirty="0">
                <a:solidFill>
                  <a:schemeClr val="tx1"/>
                </a:solidFill>
                <a:latin typeface="Times New Roman" panose="02020603050405020304" pitchFamily="18" charset="0"/>
                <a:ea typeface="Calibri" panose="020F0502020204030204" pitchFamily="34" charset="0"/>
              </a:rPr>
              <a:t>forget-me-not 1525-35 </a:t>
            </a:r>
          </a:p>
          <a:p>
            <a:pPr marL="0" marR="0" indent="0" algn="just">
              <a:lnSpc>
                <a:spcPct val="150000"/>
              </a:lnSpc>
              <a:spcBef>
                <a:spcPts val="0"/>
              </a:spcBef>
              <a:spcAft>
                <a:spcPts val="800"/>
              </a:spcAft>
              <a:buNone/>
            </a:pPr>
            <a:r>
              <a:rPr lang="en-US" sz="2000" dirty="0">
                <a:solidFill>
                  <a:schemeClr val="tx1"/>
                </a:solidFill>
                <a:latin typeface="Times New Roman" panose="02020603050405020304" pitchFamily="18" charset="0"/>
                <a:ea typeface="Calibri" panose="020F0502020204030204" pitchFamily="34" charset="0"/>
              </a:rPr>
              <a:t>happy-go-lucky 1665-75 </a:t>
            </a:r>
          </a:p>
          <a:p>
            <a:pPr marL="0" marR="0" indent="0" algn="just">
              <a:lnSpc>
                <a:spcPct val="150000"/>
              </a:lnSpc>
              <a:spcBef>
                <a:spcPts val="0"/>
              </a:spcBef>
              <a:spcAft>
                <a:spcPts val="800"/>
              </a:spcAft>
              <a:buNone/>
            </a:pPr>
            <a:r>
              <a:rPr lang="en-US" sz="2000" dirty="0">
                <a:solidFill>
                  <a:schemeClr val="tx1"/>
                </a:solidFill>
                <a:latin typeface="Times New Roman" panose="02020603050405020304" pitchFamily="18" charset="0"/>
                <a:ea typeface="Calibri" panose="020F0502020204030204" pitchFamily="34" charset="0"/>
              </a:rPr>
              <a:t>jack-in-the-box </a:t>
            </a:r>
          </a:p>
          <a:p>
            <a:pPr marL="0" marR="0" indent="0" algn="just">
              <a:lnSpc>
                <a:spcPct val="150000"/>
              </a:lnSpc>
              <a:spcBef>
                <a:spcPts val="0"/>
              </a:spcBef>
              <a:spcAft>
                <a:spcPts val="800"/>
              </a:spcAft>
              <a:buNone/>
            </a:pPr>
            <a:r>
              <a:rPr lang="en-US" sz="2000" dirty="0">
                <a:solidFill>
                  <a:schemeClr val="tx1"/>
                </a:solidFill>
                <a:latin typeface="Times New Roman" panose="02020603050405020304" pitchFamily="18" charset="0"/>
                <a:ea typeface="Calibri" panose="020F0502020204030204" pitchFamily="34" charset="0"/>
              </a:rPr>
              <a:t>matter-of-fact 1575-85 </a:t>
            </a:r>
            <a:endParaRPr lang="en-US"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144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D217-F0EB-4394-AE54-5F08A18B9405}"/>
              </a:ext>
            </a:extLst>
          </p:cNvPr>
          <p:cNvSpPr>
            <a:spLocks noGrp="1"/>
          </p:cNvSpPr>
          <p:nvPr>
            <p:ph type="title"/>
          </p:nvPr>
        </p:nvSpPr>
        <p:spPr/>
        <p:txBody>
          <a:bodyPr>
            <a:normAutofit/>
          </a:bodyPr>
          <a:lstStyle/>
          <a:p>
            <a:pPr marL="0" marR="0">
              <a:lnSpc>
                <a:spcPct val="150000"/>
              </a:lnSpc>
              <a:spcBef>
                <a:spcPts val="0"/>
              </a:spcBef>
              <a:spcAft>
                <a:spcPts val="800"/>
              </a:spcAft>
              <a:tabLst>
                <a:tab pos="734060"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Clipping</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5ECFF9-EFAD-4A0E-BC73-81F6BA1A8989}"/>
              </a:ext>
            </a:extLst>
          </p:cNvPr>
          <p:cNvSpPr>
            <a:spLocks noGrp="1"/>
          </p:cNvSpPr>
          <p:nvPr>
            <p:ph idx="1"/>
          </p:nvPr>
        </p:nvSpPr>
        <p:spPr>
          <a:xfrm>
            <a:off x="677334" y="1380931"/>
            <a:ext cx="8596668" cy="4660431"/>
          </a:xfrm>
        </p:spPr>
        <p:txBody>
          <a:bodyPr>
            <a:normAutofit/>
          </a:bodyPr>
          <a:lstStyle/>
          <a:p>
            <a:pPr marL="0" marR="0">
              <a:lnSpc>
                <a:spcPct val="150000"/>
              </a:lnSpc>
              <a:spcBef>
                <a:spcPts val="0"/>
              </a:spcBef>
              <a:spcAft>
                <a:spcPts val="800"/>
              </a:spcAft>
              <a:tabLst>
                <a:tab pos="734060" algn="l"/>
              </a:tabLst>
            </a:pPr>
            <a:r>
              <a:rPr lang="en-US" sz="2000" dirty="0">
                <a:solidFill>
                  <a:schemeClr val="tx1"/>
                </a:solidFill>
                <a:latin typeface="Times New Roman" panose="02020603050405020304" pitchFamily="18" charset="0"/>
                <a:ea typeface="Calibri" panose="020F0502020204030204" pitchFamily="34" charset="0"/>
                <a:cs typeface="Arial" panose="020B0604020202020204" pitchFamily="34" charset="0"/>
              </a:rPr>
              <a:t>Long borrowed words were shortened to better assimilate in the English vocabulary more and more tending to short monosyllabic words:</a:t>
            </a:r>
          </a:p>
          <a:p>
            <a:pPr marL="0" marR="0">
              <a:lnSpc>
                <a:spcPct val="150000"/>
              </a:lnSpc>
              <a:spcBef>
                <a:spcPts val="0"/>
              </a:spcBef>
              <a:spcAft>
                <a:spcPts val="800"/>
              </a:spcAft>
              <a:tabLst>
                <a:tab pos="734060" algn="l"/>
              </a:tabLst>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gent 1555-65 (gentleman) </a:t>
            </a:r>
          </a:p>
          <a:p>
            <a:pPr marL="0" marR="0">
              <a:lnSpc>
                <a:spcPct val="150000"/>
              </a:lnSpc>
              <a:spcBef>
                <a:spcPts val="0"/>
              </a:spcBef>
              <a:spcAft>
                <a:spcPts val="800"/>
              </a:spcAft>
              <a:tabLst>
                <a:tab pos="734060" algn="l"/>
              </a:tabLst>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quack 1620-30 (quacksalver)</a:t>
            </a:r>
          </a:p>
          <a:p>
            <a:pPr marL="0" marR="0">
              <a:lnSpc>
                <a:spcPct val="150000"/>
              </a:lnSpc>
              <a:spcBef>
                <a:spcPts val="0"/>
              </a:spcBef>
              <a:spcAft>
                <a:spcPts val="800"/>
              </a:spcAft>
              <a:tabLst>
                <a:tab pos="734060" algn="l"/>
              </a:tabLst>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cab 1640-50 (cabriolet)</a:t>
            </a:r>
          </a:p>
          <a:p>
            <a:pPr marL="0" marR="0">
              <a:lnSpc>
                <a:spcPct val="150000"/>
              </a:lnSpc>
              <a:spcBef>
                <a:spcPts val="0"/>
              </a:spcBef>
              <a:spcAft>
                <a:spcPts val="800"/>
              </a:spcAft>
              <a:tabLst>
                <a:tab pos="734060" algn="l"/>
              </a:tabLst>
            </a:pPr>
            <a:r>
              <a:rPr lang="en-US"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'wig 1665-75; (periwig)</a:t>
            </a:r>
          </a:p>
          <a:p>
            <a:pPr marL="0" marR="0">
              <a:lnSpc>
                <a:spcPct val="150000"/>
              </a:lnSpc>
              <a:spcBef>
                <a:spcPts val="0"/>
              </a:spcBef>
              <a:spcAft>
                <a:spcPts val="800"/>
              </a:spcAft>
              <a:tabLst>
                <a:tab pos="734060" algn="l"/>
              </a:tabLst>
            </a:pP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dirty="0"/>
          </a:p>
        </p:txBody>
      </p:sp>
    </p:spTree>
    <p:extLst>
      <p:ext uri="{BB962C8B-B14F-4D97-AF65-F5344CB8AC3E}">
        <p14:creationId xmlns:p14="http://schemas.microsoft.com/office/powerpoint/2010/main" val="315104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9CEA3-1F15-4687-9A31-CF8A20522456}"/>
              </a:ext>
            </a:extLst>
          </p:cNvPr>
          <p:cNvSpPr>
            <a:spLocks noGrp="1"/>
          </p:cNvSpPr>
          <p:nvPr>
            <p:ph type="title"/>
          </p:nvPr>
        </p:nvSpPr>
        <p:spPr>
          <a:xfrm>
            <a:off x="677334" y="609600"/>
            <a:ext cx="8596668" cy="640702"/>
          </a:xfrm>
        </p:spPr>
        <p:txBody>
          <a:bodyPr>
            <a:normAutofit/>
          </a:bodyPr>
          <a:lstStyle/>
          <a:p>
            <a:r>
              <a:rPr lang="en-US" sz="2000" b="1" dirty="0">
                <a:solidFill>
                  <a:schemeClr val="tx1"/>
                </a:solidFill>
                <a:latin typeface="Times New Roman" panose="02020603050405020304" pitchFamily="18" charset="0"/>
                <a:ea typeface="Calibri" panose="020F0502020204030204" pitchFamily="34" charset="0"/>
              </a:rPr>
              <a:t>Conversion as a New Phenomenon In Early New English Word-formation</a:t>
            </a:r>
            <a:endParaRPr lang="en-US" sz="2000" dirty="0">
              <a:solidFill>
                <a:schemeClr val="tx1"/>
              </a:solidFill>
            </a:endParaRPr>
          </a:p>
        </p:txBody>
      </p:sp>
      <p:sp>
        <p:nvSpPr>
          <p:cNvPr id="3" name="Content Placeholder 2">
            <a:extLst>
              <a:ext uri="{FF2B5EF4-FFF2-40B4-BE49-F238E27FC236}">
                <a16:creationId xmlns:a16="http://schemas.microsoft.com/office/drawing/2014/main" id="{7034E9DE-D188-43F7-BDF7-839A2EB5C42B}"/>
              </a:ext>
            </a:extLst>
          </p:cNvPr>
          <p:cNvSpPr>
            <a:spLocks noGrp="1"/>
          </p:cNvSpPr>
          <p:nvPr>
            <p:ph idx="1"/>
          </p:nvPr>
        </p:nvSpPr>
        <p:spPr>
          <a:xfrm>
            <a:off x="677334" y="1502228"/>
            <a:ext cx="8596668" cy="4982547"/>
          </a:xfrm>
        </p:spPr>
        <p:txBody>
          <a:bodyPr>
            <a:normAutofit/>
          </a:bodyPr>
          <a:lstStyle/>
          <a:p>
            <a:endPar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solidFill>
                  <a:schemeClr val="tx1"/>
                </a:solidFill>
                <a:latin typeface="Times New Roman" panose="02020603050405020304" pitchFamily="18" charset="0"/>
                <a:ea typeface="Calibri" panose="020F0502020204030204" pitchFamily="34" charset="0"/>
              </a:rPr>
              <a:t>Among the nouns turned into verbs in the Early New English such verbs are to be mentioned:</a:t>
            </a:r>
          </a:p>
          <a:p>
            <a:r>
              <a:rPr lang="en-US" sz="2000" dirty="0">
                <a:solidFill>
                  <a:schemeClr val="tx1"/>
                </a:solidFill>
                <a:latin typeface="Times New Roman" panose="02020603050405020304" pitchFamily="18" charset="0"/>
                <a:ea typeface="Calibri" panose="020F0502020204030204" pitchFamily="34" charset="0"/>
              </a:rPr>
              <a:t> alarm (16 c.) camp (16 c), place (16 c.) pity (16 c.) pump (16 a), capture (18 a), stake (17c), hand (17 c), lunch (19 c), </a:t>
            </a:r>
            <a:r>
              <a:rPr lang="en-US" sz="2000" dirty="0" err="1">
                <a:solidFill>
                  <a:schemeClr val="tx1"/>
                </a:solidFill>
                <a:latin typeface="Times New Roman" panose="02020603050405020304" pitchFamily="18" charset="0"/>
                <a:ea typeface="Calibri" panose="020F0502020204030204" pitchFamily="34" charset="0"/>
              </a:rPr>
              <a:t>etc</a:t>
            </a:r>
            <a:endParaRPr lang="en-US" sz="2000" dirty="0">
              <a:solidFill>
                <a:schemeClr val="tx1"/>
              </a:solidFill>
              <a:latin typeface="Times New Roman" panose="02020603050405020304" pitchFamily="18" charset="0"/>
              <a:ea typeface="Calibri" panose="020F0502020204030204" pitchFamily="34" charset="0"/>
            </a:endParaRPr>
          </a:p>
          <a:p>
            <a:r>
              <a:rPr lang="en-US" sz="2000" dirty="0">
                <a:solidFill>
                  <a:schemeClr val="tx1"/>
                </a:solidFill>
                <a:latin typeface="Times New Roman" panose="02020603050405020304" pitchFamily="18" charset="0"/>
                <a:ea typeface="Calibri" panose="020F0502020204030204" pitchFamily="34" charset="0"/>
              </a:rPr>
              <a:t>The following verbs gave rise to new nouns by conversion:</a:t>
            </a:r>
          </a:p>
          <a:p>
            <a:r>
              <a:rPr lang="en-US" sz="2000" dirty="0">
                <a:solidFill>
                  <a:schemeClr val="tx1"/>
                </a:solidFill>
                <a:latin typeface="Times New Roman" panose="02020603050405020304" pitchFamily="18" charset="0"/>
                <a:ea typeface="Calibri" panose="020F0502020204030204" pitchFamily="34" charset="0"/>
              </a:rPr>
              <a:t> advance (15 c), praise (15 c), talk (15 c), crowd (16 a), defeat (16 c.) </a:t>
            </a:r>
            <a:endPar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3861263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TotalTime>
  <Words>242</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Early Modern vocabulry</vt:lpstr>
      <vt:lpstr>PowerPoint Presentation</vt:lpstr>
      <vt:lpstr>Clipping</vt:lpstr>
      <vt:lpstr>Conversion as a New Phenomenon In Early New English Word-formation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19</cp:revision>
  <dcterms:created xsi:type="dcterms:W3CDTF">2020-03-18T12:46:15Z</dcterms:created>
  <dcterms:modified xsi:type="dcterms:W3CDTF">2020-03-18T16:04:45Z</dcterms:modified>
</cp:coreProperties>
</file>